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97" r:id="rId2"/>
    <p:sldId id="549" r:id="rId3"/>
    <p:sldId id="650" r:id="rId4"/>
    <p:sldId id="651" r:id="rId5"/>
    <p:sldId id="656" r:id="rId6"/>
    <p:sldId id="652" r:id="rId7"/>
    <p:sldId id="655" r:id="rId8"/>
    <p:sldId id="657" r:id="rId9"/>
    <p:sldId id="658" r:id="rId10"/>
    <p:sldId id="659" r:id="rId11"/>
  </p:sldIdLst>
  <p:sldSz cx="9144000" cy="5143500" type="screen16x9"/>
  <p:notesSz cx="6858000" cy="9144000"/>
  <p:custDataLst>
    <p:tags r:id="rId1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23C5093-0194-4C88-8689-E6E962BDD843}">
          <p14:sldIdLst>
            <p14:sldId id="297"/>
            <p14:sldId id="549"/>
            <p14:sldId id="650"/>
            <p14:sldId id="651"/>
            <p14:sldId id="656"/>
            <p14:sldId id="652"/>
            <p14:sldId id="655"/>
            <p14:sldId id="657"/>
            <p14:sldId id="658"/>
            <p14:sldId id="659"/>
          </p14:sldIdLst>
        </p14:section>
      </p14:sectionLst>
    </p:ex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1800"/>
    <a:srgbClr val="575757"/>
    <a:srgbClr val="009925"/>
    <a:srgbClr val="008DC3"/>
    <a:srgbClr val="E9693A"/>
    <a:srgbClr val="E4272D"/>
    <a:srgbClr val="274979"/>
    <a:srgbClr val="23826C"/>
    <a:srgbClr val="0071C5"/>
    <a:srgbClr val="F83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54" autoAdjust="0"/>
    <p:restoredTop sz="92025" autoAdjust="0"/>
  </p:normalViewPr>
  <p:slideViewPr>
    <p:cSldViewPr snapToGrid="0">
      <p:cViewPr varScale="1">
        <p:scale>
          <a:sx n="133" d="100"/>
          <a:sy n="133" d="100"/>
        </p:scale>
        <p:origin x="216" y="114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1044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5/17/2018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5/17/2018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836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394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69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337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77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176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5799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93" y="389228"/>
            <a:ext cx="2121766" cy="88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0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587" y="4759452"/>
            <a:ext cx="9144000" cy="384048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74" r:id="rId3"/>
    <p:sldLayoutId id="2147483650" r:id="rId4"/>
    <p:sldLayoutId id="2147483684" r:id="rId5"/>
    <p:sldLayoutId id="2147483652" r:id="rId6"/>
    <p:sldLayoutId id="2147483660" r:id="rId7"/>
    <p:sldLayoutId id="2147483668" r:id="rId8"/>
    <p:sldLayoutId id="2147483669" r:id="rId9"/>
    <p:sldLayoutId id="2147483670" r:id="rId10"/>
    <p:sldLayoutId id="2147483672" r:id="rId11"/>
    <p:sldLayoutId id="2147483651" r:id="rId12"/>
    <p:sldLayoutId id="2147483677" r:id="rId13"/>
    <p:sldLayoutId id="2147483665" r:id="rId14"/>
    <p:sldLayoutId id="2147483654" r:id="rId15"/>
    <p:sldLayoutId id="2147483655" r:id="rId16"/>
    <p:sldLayoutId id="2147483676" r:id="rId17"/>
    <p:sldLayoutId id="2147483681" r:id="rId18"/>
    <p:sldLayoutId id="2147483687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intel.com/jjharris/ci-lego-workshop-ui" TargetMode="External"/><Relationship Id="rId2" Type="http://schemas.openxmlformats.org/officeDocument/2006/relationships/hyperlink" Target="https://github.intel.com/jjharris/ng-tdd-demo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4" Type="http://schemas.openxmlformats.org/officeDocument/2006/relationships/hyperlink" Target="https://cli.angular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4687" y="2421694"/>
            <a:ext cx="8212886" cy="110251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TDD with angular-new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b="0" dirty="0"/>
          </a:p>
          <a:p>
            <a:r>
              <a:rPr lang="en-US" b="0" dirty="0"/>
              <a:t>Josh Harrison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00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202D50-898C-4C4E-9816-0DEC5EED4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0" dirty="0">
                <a:hlinkClick r:id="rId2"/>
              </a:rPr>
              <a:t>https://github.intel.com/jjharris/ng-tdd-demo</a:t>
            </a:r>
            <a:endParaRPr lang="en-US" sz="2000" b="0" dirty="0"/>
          </a:p>
          <a:p>
            <a:endParaRPr lang="en-US" sz="2000" b="0" dirty="0"/>
          </a:p>
          <a:p>
            <a:r>
              <a:rPr lang="en-US" sz="2000" b="0" dirty="0">
                <a:hlinkClick r:id="rId3"/>
              </a:rPr>
              <a:t>https://github.intel.com/jjharris/ci-lego-workshop-ui</a:t>
            </a:r>
            <a:r>
              <a:rPr lang="en-US" sz="2000" b="0" dirty="0"/>
              <a:t>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547257D-B0D4-465A-9009-3C5DDA3E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Example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08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89"/>
            <a:r>
              <a:rPr lang="en-US" sz="4050" dirty="0">
                <a:solidFill>
                  <a:prstClr val="black">
                    <a:lumMod val="65000"/>
                    <a:lumOff val="3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Josh </a:t>
            </a:r>
            <a:r>
              <a:rPr lang="en-US" sz="4050" dirty="0">
                <a:solidFill>
                  <a:srgbClr val="00AEEF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harrison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9110" y="1046443"/>
            <a:ext cx="4393672" cy="93794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fontAlgn="base">
              <a:lnSpc>
                <a:spcPct val="110000"/>
              </a:lnSpc>
              <a:spcBef>
                <a:spcPct val="7500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Intel Clear" panose="020B0604020203020204" pitchFamily="34" charset="0"/>
                <a:ea typeface="ＭＳ Ｐゴシック" pitchFamily="34" charset="-128"/>
                <a:cs typeface="Verdana"/>
              </a:rPr>
              <a:t>Web Developer for the Tools and Technologies team as a part of IT ADOPT, and actively involved with Web Accessibility,  Reusable UI Asset development, and coaching/mentoring Agile teams.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3" t="10755" r="15739" b="17984"/>
          <a:stretch/>
        </p:blipFill>
        <p:spPr>
          <a:xfrm>
            <a:off x="5301983" y="795571"/>
            <a:ext cx="2866145" cy="36652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941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50922" y="935290"/>
            <a:ext cx="8228012" cy="3425825"/>
          </a:xfrm>
        </p:spPr>
        <p:txBody>
          <a:bodyPr>
            <a:noAutofit/>
          </a:bodyPr>
          <a:lstStyle/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Angular CLI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Demo App Setup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Code</a:t>
            </a:r>
          </a:p>
          <a:p>
            <a:pPr marL="285750" indent="-28575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agenda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451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50922" y="935290"/>
            <a:ext cx="8228012" cy="3425825"/>
          </a:xfrm>
        </p:spPr>
        <p:txBody>
          <a:bodyPr>
            <a:noAutofit/>
          </a:bodyPr>
          <a:lstStyle/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Angular-provided CLI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Generate components, services, etc.</a:t>
            </a:r>
          </a:p>
          <a:p>
            <a:pPr marL="914400" lvl="2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Automatically generates HTML, SCSS, and spec files</a:t>
            </a:r>
          </a:p>
          <a:p>
            <a:pPr marL="914400" lvl="2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ng generate &lt;type&gt; &lt;name&gt;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+mj-lt"/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Serve application, run tests, etc.</a:t>
            </a:r>
          </a:p>
          <a:p>
            <a:pPr marL="914400" lvl="2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ng serve</a:t>
            </a:r>
          </a:p>
          <a:p>
            <a:pPr marL="914400" lvl="2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ng test [-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=false]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Installed globally from NPM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hlinkClick r:id="rId4"/>
              </a:rPr>
              <a:t>https://cli.angular.io/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Angular cli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964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50922" y="935290"/>
            <a:ext cx="8228012" cy="3425825"/>
          </a:xfrm>
        </p:spPr>
        <p:txBody>
          <a:bodyPr>
            <a:noAutofit/>
          </a:bodyPr>
          <a:lstStyle/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ng test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ng test -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sm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=false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Angular cli - Tests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D90639-75E0-4C19-B53D-0EB87B6FF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32" y="1791910"/>
            <a:ext cx="8020373" cy="3620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5D19B9-44A6-405F-A9E9-89A9E3BFF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2" y="3282413"/>
            <a:ext cx="8020373" cy="7174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00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50922" y="935290"/>
            <a:ext cx="8228012" cy="3425825"/>
          </a:xfrm>
        </p:spPr>
        <p:txBody>
          <a:bodyPr>
            <a:noAutofit/>
          </a:bodyPr>
          <a:lstStyle/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Start with the end in mind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Keep tests independent and isolated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Group test suites into nested blocks</a:t>
            </a: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68325" lvl="1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Single assert for each test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Initial thoughts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994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Demo app setup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8A4F38-A0BC-4524-9439-0C7BCAE7A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021" y="1118985"/>
            <a:ext cx="7039957" cy="29055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29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519" y="0"/>
            <a:ext cx="8534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tel Clear Pro" panose="020B0804020202060201" pitchFamily="34" charset="0"/>
                <a:ea typeface="Intel Clear Pro" panose="020B0804020202060201" pitchFamily="34" charset="0"/>
                <a:cs typeface="Intel Clear Pro" panose="020B0804020202060201" pitchFamily="34" charset="0"/>
              </a:rPr>
              <a:t>Demo app setup</a:t>
            </a:r>
            <a:endParaRPr lang="en-US" sz="405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tel Clear Pro" panose="020B0804020202060201" pitchFamily="34" charset="0"/>
              <a:ea typeface="Intel Clear Pro" panose="020B0804020202060201" pitchFamily="34" charset="0"/>
              <a:cs typeface="Intel Clear Pro" panose="020B0804020202060201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91F201D-106E-471F-828B-BE6C61D30F33}"/>
              </a:ext>
            </a:extLst>
          </p:cNvPr>
          <p:cNvGrpSpPr/>
          <p:nvPr/>
        </p:nvGrpSpPr>
        <p:grpSpPr>
          <a:xfrm>
            <a:off x="959376" y="2410537"/>
            <a:ext cx="1603947" cy="1775398"/>
            <a:chOff x="2428407" y="1957153"/>
            <a:chExt cx="1603947" cy="1775398"/>
          </a:xfrm>
        </p:grpSpPr>
        <p:sp>
          <p:nvSpPr>
            <p:cNvPr id="2" name="Flowchart: Alternate Process 1">
              <a:extLst>
                <a:ext uri="{FF2B5EF4-FFF2-40B4-BE49-F238E27FC236}">
                  <a16:creationId xmlns:a16="http://schemas.microsoft.com/office/drawing/2014/main" id="{7816AFC4-704F-4160-85BB-D89F8E78EEC9}"/>
                </a:ext>
              </a:extLst>
            </p:cNvPr>
            <p:cNvSpPr/>
            <p:nvPr/>
          </p:nvSpPr>
          <p:spPr>
            <a:xfrm>
              <a:off x="2428407" y="1957153"/>
              <a:ext cx="1603947" cy="1775398"/>
            </a:xfrm>
            <a:prstGeom prst="flowChartAlternateProcess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Alternate Process 7">
              <a:extLst>
                <a:ext uri="{FF2B5EF4-FFF2-40B4-BE49-F238E27FC236}">
                  <a16:creationId xmlns:a16="http://schemas.microsoft.com/office/drawing/2014/main" id="{28A47ED4-9DE1-4FF0-8614-C7F7C23A5425}"/>
                </a:ext>
              </a:extLst>
            </p:cNvPr>
            <p:cNvSpPr/>
            <p:nvPr/>
          </p:nvSpPr>
          <p:spPr>
            <a:xfrm>
              <a:off x="2533339" y="2081134"/>
              <a:ext cx="1386589" cy="459698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component</a:t>
              </a:r>
              <a:endParaRPr lang="en-US" sz="1600" dirty="0"/>
            </a:p>
          </p:txBody>
        </p:sp>
        <p:sp>
          <p:nvSpPr>
            <p:cNvPr id="9" name="Flowchart: Alternate Process 8">
              <a:extLst>
                <a:ext uri="{FF2B5EF4-FFF2-40B4-BE49-F238E27FC236}">
                  <a16:creationId xmlns:a16="http://schemas.microsoft.com/office/drawing/2014/main" id="{CE6A0983-1418-4F2A-8FC6-A08384CB81C9}"/>
                </a:ext>
              </a:extLst>
            </p:cNvPr>
            <p:cNvSpPr/>
            <p:nvPr/>
          </p:nvSpPr>
          <p:spPr>
            <a:xfrm>
              <a:off x="2533339" y="2609224"/>
              <a:ext cx="1386589" cy="459698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spec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lowchart: Alternate Process 9">
              <a:extLst>
                <a:ext uri="{FF2B5EF4-FFF2-40B4-BE49-F238E27FC236}">
                  <a16:creationId xmlns:a16="http://schemas.microsoft.com/office/drawing/2014/main" id="{46625B38-7DF2-4EE2-AFAD-D05C3526E7C5}"/>
                </a:ext>
              </a:extLst>
            </p:cNvPr>
            <p:cNvSpPr/>
            <p:nvPr/>
          </p:nvSpPr>
          <p:spPr>
            <a:xfrm>
              <a:off x="2533339" y="3137314"/>
              <a:ext cx="1386589" cy="459698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html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03D50C6-5780-425A-9230-808604EE2A9A}"/>
              </a:ext>
            </a:extLst>
          </p:cNvPr>
          <p:cNvGrpSpPr/>
          <p:nvPr/>
        </p:nvGrpSpPr>
        <p:grpSpPr>
          <a:xfrm>
            <a:off x="4129797" y="2635391"/>
            <a:ext cx="1603947" cy="1250742"/>
            <a:chOff x="5111648" y="1957153"/>
            <a:chExt cx="1603947" cy="1250742"/>
          </a:xfrm>
        </p:grpSpPr>
        <p:sp>
          <p:nvSpPr>
            <p:cNvPr id="11" name="Flowchart: Alternate Process 10">
              <a:extLst>
                <a:ext uri="{FF2B5EF4-FFF2-40B4-BE49-F238E27FC236}">
                  <a16:creationId xmlns:a16="http://schemas.microsoft.com/office/drawing/2014/main" id="{D76909E9-DFE1-438E-8308-681502E3F1A9}"/>
                </a:ext>
              </a:extLst>
            </p:cNvPr>
            <p:cNvSpPr/>
            <p:nvPr/>
          </p:nvSpPr>
          <p:spPr>
            <a:xfrm>
              <a:off x="5111648" y="1957153"/>
              <a:ext cx="1603947" cy="1250742"/>
            </a:xfrm>
            <a:prstGeom prst="flowChartAlternateProcess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lowchart: Alternate Process 11">
              <a:extLst>
                <a:ext uri="{FF2B5EF4-FFF2-40B4-BE49-F238E27FC236}">
                  <a16:creationId xmlns:a16="http://schemas.microsoft.com/office/drawing/2014/main" id="{13F444AE-A512-49A7-A58C-8FFBE9FFDBF5}"/>
                </a:ext>
              </a:extLst>
            </p:cNvPr>
            <p:cNvSpPr/>
            <p:nvPr/>
          </p:nvSpPr>
          <p:spPr>
            <a:xfrm>
              <a:off x="5216580" y="2081134"/>
              <a:ext cx="1386589" cy="459698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service</a:t>
              </a:r>
              <a:endParaRPr lang="en-US" sz="1600" dirty="0"/>
            </a:p>
          </p:txBody>
        </p:sp>
        <p:sp>
          <p:nvSpPr>
            <p:cNvPr id="13" name="Flowchart: Alternate Process 12">
              <a:extLst>
                <a:ext uri="{FF2B5EF4-FFF2-40B4-BE49-F238E27FC236}">
                  <a16:creationId xmlns:a16="http://schemas.microsoft.com/office/drawing/2014/main" id="{47010C6D-39B6-45B9-B963-846219471748}"/>
                </a:ext>
              </a:extLst>
            </p:cNvPr>
            <p:cNvSpPr/>
            <p:nvPr/>
          </p:nvSpPr>
          <p:spPr>
            <a:xfrm>
              <a:off x="5216580" y="2609224"/>
              <a:ext cx="1386589" cy="459698"/>
            </a:xfrm>
            <a:prstGeom prst="flowChartAlternateProcess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spec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Cloud 15">
            <a:extLst>
              <a:ext uri="{FF2B5EF4-FFF2-40B4-BE49-F238E27FC236}">
                <a16:creationId xmlns:a16="http://schemas.microsoft.com/office/drawing/2014/main" id="{E3E1B0C3-E367-4C8D-95FF-8FF487F22E5C}"/>
              </a:ext>
            </a:extLst>
          </p:cNvPr>
          <p:cNvSpPr/>
          <p:nvPr/>
        </p:nvSpPr>
        <p:spPr>
          <a:xfrm>
            <a:off x="7067863" y="2587376"/>
            <a:ext cx="1663908" cy="1346771"/>
          </a:xfrm>
          <a:prstGeom prst="cloud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 API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E13F59-DD81-48A8-B5B8-569547CAE41F}"/>
              </a:ext>
            </a:extLst>
          </p:cNvPr>
          <p:cNvCxnSpPr/>
          <p:nvPr/>
        </p:nvCxnSpPr>
        <p:spPr>
          <a:xfrm>
            <a:off x="2660754" y="2877576"/>
            <a:ext cx="1364105" cy="25483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ABA829-29CD-466F-AF45-D28F4C84466A}"/>
              </a:ext>
            </a:extLst>
          </p:cNvPr>
          <p:cNvCxnSpPr>
            <a:cxnSpLocks/>
          </p:cNvCxnSpPr>
          <p:nvPr/>
        </p:nvCxnSpPr>
        <p:spPr>
          <a:xfrm>
            <a:off x="5786215" y="3043403"/>
            <a:ext cx="1169222" cy="17566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9D1B2FF-3D9B-4E67-BD1D-0E79F2734CEA}"/>
              </a:ext>
            </a:extLst>
          </p:cNvPr>
          <p:cNvCxnSpPr>
            <a:cxnSpLocks/>
          </p:cNvCxnSpPr>
          <p:nvPr/>
        </p:nvCxnSpPr>
        <p:spPr>
          <a:xfrm flipH="1">
            <a:off x="5786215" y="3298236"/>
            <a:ext cx="1169222" cy="2190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9AF953A-016E-4F72-86B0-246C8061AA6A}"/>
              </a:ext>
            </a:extLst>
          </p:cNvPr>
          <p:cNvCxnSpPr>
            <a:cxnSpLocks/>
          </p:cNvCxnSpPr>
          <p:nvPr/>
        </p:nvCxnSpPr>
        <p:spPr>
          <a:xfrm flipH="1">
            <a:off x="2645771" y="3548381"/>
            <a:ext cx="1371600" cy="19877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lowchart: Process 26">
            <a:extLst>
              <a:ext uri="{FF2B5EF4-FFF2-40B4-BE49-F238E27FC236}">
                <a16:creationId xmlns:a16="http://schemas.microsoft.com/office/drawing/2014/main" id="{BFD4FE8E-A22E-428D-A815-455CCD33956A}"/>
              </a:ext>
            </a:extLst>
          </p:cNvPr>
          <p:cNvSpPr/>
          <p:nvPr/>
        </p:nvSpPr>
        <p:spPr>
          <a:xfrm>
            <a:off x="3200402" y="2114952"/>
            <a:ext cx="194872" cy="2548328"/>
          </a:xfrm>
          <a:prstGeom prst="flowChartProcess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5D78B4C8-E99B-40C9-951F-2178AF756494}"/>
              </a:ext>
            </a:extLst>
          </p:cNvPr>
          <p:cNvSpPr/>
          <p:nvPr/>
        </p:nvSpPr>
        <p:spPr>
          <a:xfrm>
            <a:off x="6273395" y="2114952"/>
            <a:ext cx="194872" cy="2548328"/>
          </a:xfrm>
          <a:prstGeom prst="flowChartProcess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F0B21C-5622-4147-8204-A9794ADB3CF5}"/>
              </a:ext>
            </a:extLst>
          </p:cNvPr>
          <p:cNvSpPr txBox="1"/>
          <p:nvPr/>
        </p:nvSpPr>
        <p:spPr>
          <a:xfrm>
            <a:off x="1416570" y="1918205"/>
            <a:ext cx="547141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2800" dirty="0">
                <a:solidFill>
                  <a:srgbClr val="003C71"/>
                </a:solidFill>
              </a:rPr>
              <a:t>1</a:t>
            </a:r>
            <a:endParaRPr lang="en-US" sz="1100" dirty="0">
              <a:solidFill>
                <a:srgbClr val="003C7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CA7C33-C942-4A92-A385-9579EA69C615}"/>
              </a:ext>
            </a:extLst>
          </p:cNvPr>
          <p:cNvSpPr txBox="1"/>
          <p:nvPr/>
        </p:nvSpPr>
        <p:spPr>
          <a:xfrm>
            <a:off x="4654452" y="1954865"/>
            <a:ext cx="547141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2800" dirty="0">
                <a:solidFill>
                  <a:srgbClr val="003C71"/>
                </a:solidFill>
              </a:rPr>
              <a:t>2</a:t>
            </a:r>
            <a:endParaRPr lang="en-US" sz="1100" dirty="0">
              <a:solidFill>
                <a:srgbClr val="003C7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06BEDE-645A-40A5-98FA-FEF7B5282A8B}"/>
              </a:ext>
            </a:extLst>
          </p:cNvPr>
          <p:cNvSpPr txBox="1"/>
          <p:nvPr/>
        </p:nvSpPr>
        <p:spPr>
          <a:xfrm>
            <a:off x="7626246" y="1950060"/>
            <a:ext cx="547141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2800" dirty="0">
                <a:solidFill>
                  <a:srgbClr val="003C71"/>
                </a:solidFill>
              </a:rPr>
              <a:t>X</a:t>
            </a:r>
            <a:endParaRPr lang="en-US" sz="1100" dirty="0">
              <a:solidFill>
                <a:srgbClr val="003C7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457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7" grpId="0" animBg="1"/>
      <p:bldP spid="28" grpId="0" animBg="1"/>
      <p:bldP spid="7" grpId="0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232A56-041F-465D-8A6A-A54358742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BA8F01-CF58-4963-A712-B8189C986C6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10400" y="4824413"/>
            <a:ext cx="2133600" cy="273050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49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CONTAIN_GUIDS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224e3f0c-9a6c-44e0-91e6-620799ab8ed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2bca140b-2781-4e52-8df1-cd6c7e6c441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3885d96c-0764-4eca-bda1-48b55509053c"/>
</p:tagLst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tel_PPT_PREFERRED_Template_ClearPro_16x9_061715.pptx [Read-Only]" id="{A4671098-8C7E-485D-B0AB-82A1F2ACF47F}" vid="{CAE91FE4-5F3C-40A4-880D-3287CCEA0B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Intel_PPT_PREFERRED_Template_ClearPro_16x9_061715</Template>
  <TotalTime>0</TotalTime>
  <Words>191</Words>
  <Application>Microsoft Office PowerPoint</Application>
  <PresentationFormat>On-screen Show (16:9)</PresentationFormat>
  <Paragraphs>60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Arial</vt:lpstr>
      <vt:lpstr>Consolas</vt:lpstr>
      <vt:lpstr>Intel Clear</vt:lpstr>
      <vt:lpstr>Intel Clear Pro</vt:lpstr>
      <vt:lpstr>Verdana</vt:lpstr>
      <vt:lpstr>Wingdings</vt:lpstr>
      <vt:lpstr>Int_PPT Template_ClearPro_16x9</vt:lpstr>
      <vt:lpstr>TDD with angular-new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to code</vt:lpstr>
      <vt:lpstr>Example projects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CTPClassification=CTP_IC:VisualMarkings=, CTPClassification=CTP_IC</cp:keywords>
  <cp:lastModifiedBy/>
  <cp:revision>1</cp:revision>
  <dcterms:created xsi:type="dcterms:W3CDTF">2016-12-02T18:09:39Z</dcterms:created>
  <dcterms:modified xsi:type="dcterms:W3CDTF">2018-05-18T00:05:54Z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d70156e8-2c51-455e-84b4-4a3f05d2a927</vt:lpwstr>
  </property>
  <property fmtid="{D5CDD505-2E9C-101B-9397-08002B2CF9AE}" pid="3" name="CTP_BU">
    <vt:lpwstr>INFORMATION TECHNOLOGY GRP</vt:lpwstr>
  </property>
  <property fmtid="{D5CDD505-2E9C-101B-9397-08002B2CF9AE}" pid="4" name="CTP_TimeStamp">
    <vt:lpwstr>2018-05-18 00:05:54Z</vt:lpwstr>
  </property>
  <property fmtid="{D5CDD505-2E9C-101B-9397-08002B2CF9AE}" pid="5" name="CTPClassification">
    <vt:lpwstr>CTP_IC</vt:lpwstr>
  </property>
</Properties>
</file>